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266" r:id="rId9"/>
    <p:sldId id="267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85" r:id="rId20"/>
    <p:sldId id="291" r:id="rId21"/>
    <p:sldId id="292" r:id="rId22"/>
    <p:sldId id="287" r:id="rId23"/>
    <p:sldId id="288" r:id="rId24"/>
    <p:sldId id="268" r:id="rId25"/>
    <p:sldId id="281" r:id="rId26"/>
    <p:sldId id="283" r:id="rId27"/>
    <p:sldId id="282" r:id="rId28"/>
    <p:sldId id="284" r:id="rId29"/>
    <p:sldId id="286" r:id="rId30"/>
    <p:sldId id="289" r:id="rId31"/>
    <p:sldId id="290" r:id="rId32"/>
    <p:sldId id="293" r:id="rId33"/>
    <p:sldId id="297" r:id="rId34"/>
    <p:sldId id="298" r:id="rId35"/>
    <p:sldId id="299" r:id="rId36"/>
    <p:sldId id="294" r:id="rId37"/>
    <p:sldId id="295" r:id="rId38"/>
    <p:sldId id="300" r:id="rId39"/>
    <p:sldId id="301" r:id="rId40"/>
    <p:sldId id="302" r:id="rId41"/>
    <p:sldId id="304" r:id="rId42"/>
    <p:sldId id="305" r:id="rId43"/>
    <p:sldId id="306" r:id="rId44"/>
    <p:sldId id="276" r:id="rId45"/>
    <p:sldId id="303" r:id="rId46"/>
    <p:sldId id="280" r:id="rId47"/>
    <p:sldId id="278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AF64E1"/>
    <a:srgbClr val="F3A1F9"/>
    <a:srgbClr val="FFB9B9"/>
    <a:srgbClr val="F4942F"/>
    <a:srgbClr val="5EACFA"/>
    <a:srgbClr val="B8DAFC"/>
    <a:srgbClr val="FACF9D"/>
    <a:srgbClr val="DFC0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545346" y="3385643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Attention?</a:t>
            </a:r>
          </a:p>
          <a:p>
            <a:r>
              <a:rPr lang="it-IT" dirty="0"/>
              <a:t>Explaining Attention</a:t>
            </a:r>
          </a:p>
          <a:p>
            <a:r>
              <a:rPr lang="it-IT" dirty="0"/>
              <a:t>Attention head</a:t>
            </a:r>
          </a:p>
          <a:p>
            <a:r>
              <a:rPr lang="it-IT" dirty="0"/>
              <a:t>Attention-based architectures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</p:spTree>
    <p:extLst>
      <p:ext uri="{BB962C8B-B14F-4D97-AF65-F5344CB8AC3E}">
        <p14:creationId xmlns:p14="http://schemas.microsoft.com/office/powerpoint/2010/main" val="291023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E9BD838D-D1AE-4F19-AE37-2AEC358773C5}"/>
              </a:ext>
            </a:extLst>
          </p:cNvPr>
          <p:cNvSpPr/>
          <p:nvPr/>
        </p:nvSpPr>
        <p:spPr>
          <a:xfrm>
            <a:off x="7750040" y="2818614"/>
            <a:ext cx="1775181" cy="1084081"/>
          </a:xfrm>
          <a:prstGeom prst="wedgeRectCallout">
            <a:avLst>
              <a:gd name="adj1" fmla="val -248115"/>
              <a:gd name="adj2" fmla="val 65109"/>
            </a:avLst>
          </a:prstGeom>
          <a:solidFill>
            <a:srgbClr val="DFC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Q: who is influencing me?</a:t>
            </a:r>
          </a:p>
        </p:txBody>
      </p:sp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63F7D2D7-08BE-4D32-BC0F-B6ABEEFC36E8}"/>
              </a:ext>
            </a:extLst>
          </p:cNvPr>
          <p:cNvSpPr/>
          <p:nvPr/>
        </p:nvSpPr>
        <p:spPr>
          <a:xfrm>
            <a:off x="7750040" y="4092475"/>
            <a:ext cx="1775181" cy="1084081"/>
          </a:xfrm>
          <a:prstGeom prst="wedgeRectCallout">
            <a:avLst>
              <a:gd name="adj1" fmla="val -266701"/>
              <a:gd name="adj2" fmla="val -2717"/>
            </a:avLst>
          </a:prstGeom>
          <a:solidFill>
            <a:srgbClr val="FACF9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K: we are influencing you!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Bulle narrative : rectangle 10">
            <a:extLst>
              <a:ext uri="{FF2B5EF4-FFF2-40B4-BE49-F238E27FC236}">
                <a16:creationId xmlns:a16="http://schemas.microsoft.com/office/drawing/2014/main" id="{589CE041-F940-40A7-B3B0-FEC19EF8A54B}"/>
              </a:ext>
            </a:extLst>
          </p:cNvPr>
          <p:cNvSpPr/>
          <p:nvPr/>
        </p:nvSpPr>
        <p:spPr>
          <a:xfrm>
            <a:off x="7750040" y="5320605"/>
            <a:ext cx="1775181" cy="1084081"/>
          </a:xfrm>
          <a:prstGeom prst="wedgeRectCallout">
            <a:avLst>
              <a:gd name="adj1" fmla="val -257673"/>
              <a:gd name="adj2" fmla="val -67065"/>
            </a:avLst>
          </a:prstGeom>
          <a:solidFill>
            <a:srgbClr val="B8DA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V: ok, but by how much?</a:t>
            </a:r>
          </a:p>
        </p:txBody>
      </p:sp>
    </p:spTree>
    <p:extLst>
      <p:ext uri="{BB962C8B-B14F-4D97-AF65-F5344CB8AC3E}">
        <p14:creationId xmlns:p14="http://schemas.microsoft.com/office/powerpoint/2010/main" val="338618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4826524" y="3930977"/>
            <a:ext cx="1498862" cy="216819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8363146" y="1348683"/>
            <a:ext cx="1044667" cy="127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</p:txBody>
      </p:sp>
    </p:spTree>
    <p:extLst>
      <p:ext uri="{BB962C8B-B14F-4D97-AF65-F5344CB8AC3E}">
        <p14:creationId xmlns:p14="http://schemas.microsoft.com/office/powerpoint/2010/main" val="380229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5699701" y="3825721"/>
            <a:ext cx="1112295" cy="2296114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9190997" y="1759318"/>
            <a:ext cx="461776" cy="47566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2. By how much?</a:t>
            </a:r>
          </a:p>
        </p:txBody>
      </p:sp>
    </p:spTree>
    <p:extLst>
      <p:ext uri="{BB962C8B-B14F-4D97-AF65-F5344CB8AC3E}">
        <p14:creationId xmlns:p14="http://schemas.microsoft.com/office/powerpoint/2010/main" val="272982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522633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09576"/>
            <a:ext cx="4872097" cy="565266"/>
            <a:chOff x="2611226" y="5400859"/>
            <a:chExt cx="4872097" cy="5652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008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 rot="16200000">
            <a:off x="7822779" y="5055074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B94A8AF9-4A8B-4851-96AB-D3252B55587F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31FAF6-47A3-454B-8936-3DC1E963A845}"/>
              </a:ext>
            </a:extLst>
          </p:cNvPr>
          <p:cNvSpPr/>
          <p:nvPr/>
        </p:nvSpPr>
        <p:spPr>
          <a:xfrm>
            <a:off x="3621463" y="2711902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92103" y="5115063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8058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199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2450515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44479" y="2431482"/>
            <a:ext cx="546754" cy="2688254"/>
            <a:chOff x="3525625" y="1780139"/>
            <a:chExt cx="546754" cy="26882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92103" y="2432289"/>
            <a:ext cx="546754" cy="2688254"/>
            <a:chOff x="3525625" y="1780139"/>
            <a:chExt cx="546754" cy="26882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38857" y="5115242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38857" y="2432468"/>
            <a:ext cx="546754" cy="2688254"/>
            <a:chOff x="3525625" y="1780139"/>
            <a:chExt cx="546754" cy="26882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28546" y="2423669"/>
            <a:ext cx="546754" cy="2688254"/>
            <a:chOff x="3525625" y="1780139"/>
            <a:chExt cx="546754" cy="26882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73168" y="2424476"/>
            <a:ext cx="546754" cy="2688254"/>
            <a:chOff x="3525625" y="1780139"/>
            <a:chExt cx="546754" cy="2688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19718" y="2420182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69822" y="2420182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D515C38-465E-4463-8EA6-17B1AA9CA9D5}"/>
              </a:ext>
            </a:extLst>
          </p:cNvPr>
          <p:cNvSpPr/>
          <p:nvPr/>
        </p:nvSpPr>
        <p:spPr>
          <a:xfrm>
            <a:off x="3544479" y="1338606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6512E48B-AE5E-4B2F-8165-BC16148FB3EF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8603283E-BA08-4A13-88C8-0F67AE8F5400}"/>
              </a:ext>
            </a:extLst>
          </p:cNvPr>
          <p:cNvSpPr txBox="1"/>
          <p:nvPr/>
        </p:nvSpPr>
        <p:spPr>
          <a:xfrm rot="16200000">
            <a:off x="7997547" y="3756702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>
            <a:extLst>
              <a:ext uri="{FF2B5EF4-FFF2-40B4-BE49-F238E27FC236}">
                <a16:creationId xmlns:a16="http://schemas.microsoft.com/office/drawing/2014/main" id="{AC7A1C93-7525-49FE-BC69-6F44783BF8FC}"/>
              </a:ext>
            </a:extLst>
          </p:cNvPr>
          <p:cNvSpPr txBox="1"/>
          <p:nvPr/>
        </p:nvSpPr>
        <p:spPr>
          <a:xfrm>
            <a:off x="8634953" y="1313350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07668" y="4988663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?</a:t>
            </a:r>
          </a:p>
        </p:txBody>
      </p: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(?,?)</a:t>
                </a:r>
                <a:endParaRPr lang="en-US" sz="4800" dirty="0"/>
              </a:p>
            </p:txBody>
          </p:sp>
        </mc:Choice>
        <mc:Fallback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244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7F8CA9E9-E295-4884-A43A-0ABFD11249E0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361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73249" y="401212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25625" y="401206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1264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6173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010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65886" y="411024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47414" y="4092462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509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440024" y="4944835"/>
            <a:ext cx="30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25625" y="132854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73249" y="13293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20003" y="401230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20003" y="132953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09692" y="132073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54314" y="132153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00864" y="1317245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50968" y="1317245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0C03802E-D81A-4578-947F-4B6246FD7438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4719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24C38-AD51-4982-BFDD-ECBB5443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4B09C3-39F3-4190-8CB9-EABA0942E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63F809-1DD7-4A6B-80F1-D206D8ECDD29}"/>
              </a:ext>
            </a:extLst>
          </p:cNvPr>
          <p:cNvSpPr/>
          <p:nvPr/>
        </p:nvSpPr>
        <p:spPr>
          <a:xfrm>
            <a:off x="4073249" y="514334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21E0B2-1BA0-40C3-A8D8-8BBBE3333C4A}"/>
              </a:ext>
            </a:extLst>
          </p:cNvPr>
          <p:cNvSpPr/>
          <p:nvPr/>
        </p:nvSpPr>
        <p:spPr>
          <a:xfrm>
            <a:off x="3525625" y="514328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F1F527-AD8E-4ACE-9CC2-7C92ED63F3F5}"/>
              </a:ext>
            </a:extLst>
          </p:cNvPr>
          <p:cNvSpPr/>
          <p:nvPr/>
        </p:nvSpPr>
        <p:spPr>
          <a:xfrm>
            <a:off x="571264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3389F9-F4C2-4159-BC36-946ECACFC014}"/>
              </a:ext>
            </a:extLst>
          </p:cNvPr>
          <p:cNvSpPr/>
          <p:nvPr/>
        </p:nvSpPr>
        <p:spPr>
          <a:xfrm>
            <a:off x="626173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672643-9F1F-40BF-B0F2-2A1EBC378C85}"/>
              </a:ext>
            </a:extLst>
          </p:cNvPr>
          <p:cNvSpPr/>
          <p:nvPr/>
        </p:nvSpPr>
        <p:spPr>
          <a:xfrm>
            <a:off x="68010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A95A1A2-8534-4149-9AFF-50EC8536674C}"/>
              </a:ext>
            </a:extLst>
          </p:cNvPr>
          <p:cNvSpPr txBox="1"/>
          <p:nvPr/>
        </p:nvSpPr>
        <p:spPr>
          <a:xfrm>
            <a:off x="5165886" y="524146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042DE3-9373-4E27-940E-2E6D35209085}"/>
              </a:ext>
            </a:extLst>
          </p:cNvPr>
          <p:cNvSpPr/>
          <p:nvPr/>
        </p:nvSpPr>
        <p:spPr>
          <a:xfrm>
            <a:off x="78509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Accolade ouvrante 66">
            <a:extLst>
              <a:ext uri="{FF2B5EF4-FFF2-40B4-BE49-F238E27FC236}">
                <a16:creationId xmlns:a16="http://schemas.microsoft.com/office/drawing/2014/main" id="{F3124F0B-0619-4CAF-9549-62C0D5C2A860}"/>
              </a:ext>
            </a:extLst>
          </p:cNvPr>
          <p:cNvSpPr/>
          <p:nvPr/>
        </p:nvSpPr>
        <p:spPr>
          <a:xfrm rot="16200000">
            <a:off x="5854148" y="351771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6BA4AF0-9BC4-4C72-8B62-0F321525029D}"/>
              </a:ext>
            </a:extLst>
          </p:cNvPr>
          <p:cNvSpPr txBox="1"/>
          <p:nvPr/>
        </p:nvSpPr>
        <p:spPr>
          <a:xfrm>
            <a:off x="4461045" y="6099638"/>
            <a:ext cx="300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69" name="Accolade fermante 68">
            <a:extLst>
              <a:ext uri="{FF2B5EF4-FFF2-40B4-BE49-F238E27FC236}">
                <a16:creationId xmlns:a16="http://schemas.microsoft.com/office/drawing/2014/main" id="{129F1059-D649-4908-A610-A7B1DA2F8875}"/>
              </a:ext>
            </a:extLst>
          </p:cNvPr>
          <p:cNvSpPr/>
          <p:nvPr/>
        </p:nvSpPr>
        <p:spPr>
          <a:xfrm>
            <a:off x="8616099" y="247879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147FDF-3094-4B37-B700-A2AC24303B78}"/>
              </a:ext>
            </a:extLst>
          </p:cNvPr>
          <p:cNvSpPr txBox="1"/>
          <p:nvPr/>
        </p:nvSpPr>
        <p:spPr>
          <a:xfrm>
            <a:off x="8841196" y="380469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0C48A03-CA8C-4F24-AE82-65A4F8D03B1D}"/>
              </a:ext>
            </a:extLst>
          </p:cNvPr>
          <p:cNvGrpSpPr/>
          <p:nvPr/>
        </p:nvGrpSpPr>
        <p:grpSpPr>
          <a:xfrm>
            <a:off x="3525625" y="245976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1A439B-CFBF-4161-9AFD-C0B06558AEDD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870A061-DBD2-42B8-B3DD-3874F3D0D6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D9A1B5-58C7-4C2C-9494-9D509255360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BC92FF-09D0-4C1E-B8C8-CD40DE27E01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3E1472-63BB-42A1-BB74-3A8A2EDDF32E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437C066-6C91-4283-995C-F94206E0E151}"/>
              </a:ext>
            </a:extLst>
          </p:cNvPr>
          <p:cNvGrpSpPr/>
          <p:nvPr/>
        </p:nvGrpSpPr>
        <p:grpSpPr>
          <a:xfrm>
            <a:off x="4073249" y="246057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66C5F4-801A-4EEC-9FF6-5962887D5DBC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B976ED-3247-4EA2-B3E0-3F5820E7E49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39BC89-388A-4A72-85BE-551FC5E7502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FC10B5-DF97-444D-BFC2-27A9051986E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4AC91C-4C8F-4102-B643-5A2AC640D0F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ED390A7-4AA3-4328-9CEC-37AA6C2E2FAE}"/>
              </a:ext>
            </a:extLst>
          </p:cNvPr>
          <p:cNvSpPr/>
          <p:nvPr/>
        </p:nvSpPr>
        <p:spPr>
          <a:xfrm>
            <a:off x="4620003" y="514352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6EC9857E-E708-4416-AE7C-C150C1CA8B92}"/>
              </a:ext>
            </a:extLst>
          </p:cNvPr>
          <p:cNvGrpSpPr/>
          <p:nvPr/>
        </p:nvGrpSpPr>
        <p:grpSpPr>
          <a:xfrm>
            <a:off x="4620003" y="246075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D935CB1-A04E-48B2-BE7F-C7D8789790B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915B60-1953-4CEF-8A1F-3269913449D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7C6CB4A-0904-4C17-B21D-D99A9669BB02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A8D1CB0-A90A-4BBA-BCF7-95885C29B29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8DC49C-BCDE-40B8-83A6-24B7C95A2655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7ECD5484-ABDD-457A-996E-158342A6832F}"/>
              </a:ext>
            </a:extLst>
          </p:cNvPr>
          <p:cNvGrpSpPr/>
          <p:nvPr/>
        </p:nvGrpSpPr>
        <p:grpSpPr>
          <a:xfrm>
            <a:off x="5709692" y="24519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95EEF7-5E31-4E97-B45A-4A82CEF8E77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484738E-717B-4A71-9B06-29720C7A9C9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ED92CB-C8D9-47C9-B0C8-36D896BB5007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AB89DF-EEA4-45D7-93A8-E8417553FEB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3E74091-CF16-4371-AEDD-4455C1C7B783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23CBEC9-F421-49C5-9A60-9C5C8FED35D3}"/>
              </a:ext>
            </a:extLst>
          </p:cNvPr>
          <p:cNvGrpSpPr/>
          <p:nvPr/>
        </p:nvGrpSpPr>
        <p:grpSpPr>
          <a:xfrm>
            <a:off x="6254314" y="245275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CACE53-44B6-4BBF-A069-3BA68FBF01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CC84A0-DDF7-478C-A5EC-B85847FB1F2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CC684F1-2091-43E2-A77D-8AE5B84B0C2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5F05F45-3174-40FE-8EE5-F71DF94D1972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F330C6-FE03-4EC5-93E6-2BB1B1BC38ED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FC1CF792-A82A-412C-A3D0-157BA60E04C8}"/>
              </a:ext>
            </a:extLst>
          </p:cNvPr>
          <p:cNvGrpSpPr/>
          <p:nvPr/>
        </p:nvGrpSpPr>
        <p:grpSpPr>
          <a:xfrm>
            <a:off x="6800864" y="2448465"/>
            <a:ext cx="546754" cy="2688254"/>
            <a:chOff x="3525625" y="1780139"/>
            <a:chExt cx="546754" cy="268825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5F03A0-D419-4F23-A59D-95FBB77C369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515D503-FC15-4FF2-A7B1-AD830B64521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ADEE40-3C85-428D-8135-A6A0ED0F9C58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0E6A02-F646-4DD5-86DD-7405D8AC332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8E7AD8-7915-408A-A5F5-22BE41458A46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3472CA59-9F76-4F5F-8DBE-91F16FA7749B}"/>
              </a:ext>
            </a:extLst>
          </p:cNvPr>
          <p:cNvGrpSpPr/>
          <p:nvPr/>
        </p:nvGrpSpPr>
        <p:grpSpPr>
          <a:xfrm>
            <a:off x="7850968" y="2448465"/>
            <a:ext cx="546754" cy="2688254"/>
            <a:chOff x="3525625" y="1780139"/>
            <a:chExt cx="546754" cy="26882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1C8223-57D6-4049-8856-C9EF3034FBC4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8045C00-C1B6-454C-A152-A2A3C209ADC8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78875F8-00EF-4872-AAE6-6C5BE39CD56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2879F51-5987-4A82-9388-E384BF651CCC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E269A9-B5B8-4691-ADCD-B16F5E9C56D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00D9D1A2-CAD0-4914-903F-18F9D32CCEC2}"/>
              </a:ext>
            </a:extLst>
          </p:cNvPr>
          <p:cNvSpPr/>
          <p:nvPr/>
        </p:nvSpPr>
        <p:spPr>
          <a:xfrm>
            <a:off x="3842993" y="1064175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115" name="Flèche : droite rayée 114">
            <a:extLst>
              <a:ext uri="{FF2B5EF4-FFF2-40B4-BE49-F238E27FC236}">
                <a16:creationId xmlns:a16="http://schemas.microsoft.com/office/drawing/2014/main" id="{25461DB0-4623-48C9-AA68-29F1E8475B8C}"/>
              </a:ext>
            </a:extLst>
          </p:cNvPr>
          <p:cNvSpPr/>
          <p:nvPr/>
        </p:nvSpPr>
        <p:spPr>
          <a:xfrm rot="16200000">
            <a:off x="756133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6" name="Flèche : droite rayée 115">
            <a:extLst>
              <a:ext uri="{FF2B5EF4-FFF2-40B4-BE49-F238E27FC236}">
                <a16:creationId xmlns:a16="http://schemas.microsoft.com/office/drawing/2014/main" id="{46925461-5CA5-48B8-8D22-5C506EB87E3E}"/>
              </a:ext>
            </a:extLst>
          </p:cNvPr>
          <p:cNvSpPr/>
          <p:nvPr/>
        </p:nvSpPr>
        <p:spPr>
          <a:xfrm rot="19114850">
            <a:off x="8706456" y="165693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9" name="Bulle narrative : rectangle à coins arrondis 118">
            <a:extLst>
              <a:ext uri="{FF2B5EF4-FFF2-40B4-BE49-F238E27FC236}">
                <a16:creationId xmlns:a16="http://schemas.microsoft.com/office/drawing/2014/main" id="{D9F62A4D-7C4A-43D5-B0FE-C51CAE6266B9}"/>
              </a:ext>
            </a:extLst>
          </p:cNvPr>
          <p:cNvSpPr/>
          <p:nvPr/>
        </p:nvSpPr>
        <p:spPr>
          <a:xfrm>
            <a:off x="9627846" y="2711371"/>
            <a:ext cx="2399938" cy="998438"/>
          </a:xfrm>
          <a:prstGeom prst="wedgeRoundRectCallout">
            <a:avLst>
              <a:gd name="adj1" fmla="val 378"/>
              <a:gd name="adj2" fmla="val -1351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 you later, </a:t>
            </a:r>
            <a:r>
              <a:rPr lang="en-US" dirty="0" err="1"/>
              <a:t>brotha</a:t>
            </a:r>
            <a:r>
              <a:rPr lang="en-US" dirty="0"/>
              <a:t>! I will wait for you after the Attention module</a:t>
            </a:r>
          </a:p>
        </p:txBody>
      </p:sp>
      <p:sp>
        <p:nvSpPr>
          <p:cNvPr id="120" name="Bulle narrative : rectangle à coins arrondis 119">
            <a:extLst>
              <a:ext uri="{FF2B5EF4-FFF2-40B4-BE49-F238E27FC236}">
                <a16:creationId xmlns:a16="http://schemas.microsoft.com/office/drawing/2014/main" id="{9884B945-5020-4112-B7BB-90105907E32A}"/>
              </a:ext>
            </a:extLst>
          </p:cNvPr>
          <p:cNvSpPr/>
          <p:nvPr/>
        </p:nvSpPr>
        <p:spPr>
          <a:xfrm>
            <a:off x="301658" y="5136720"/>
            <a:ext cx="3030019" cy="962456"/>
          </a:xfrm>
          <a:prstGeom prst="wedgeRoundRectCallout">
            <a:avLst>
              <a:gd name="adj1" fmla="val 13184"/>
              <a:gd name="adj2" fmla="val -12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Ok! See you later! I will have the same shape, but I doubt you will recognize me!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995B36D-CF82-4320-8EBE-FE9032771111}"/>
              </a:ext>
            </a:extLst>
          </p:cNvPr>
          <p:cNvSpPr/>
          <p:nvPr/>
        </p:nvSpPr>
        <p:spPr>
          <a:xfrm>
            <a:off x="68010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8037B966-F52F-40C7-BFC5-804C9C0EB184}"/>
              </a:ext>
            </a:extLst>
          </p:cNvPr>
          <p:cNvSpPr txBox="1"/>
          <p:nvPr/>
        </p:nvSpPr>
        <p:spPr>
          <a:xfrm>
            <a:off x="7254928" y="5246353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FAC22F1-F497-49EE-A868-4FB0D7DD0DD1}"/>
              </a:ext>
            </a:extLst>
          </p:cNvPr>
          <p:cNvSpPr/>
          <p:nvPr/>
        </p:nvSpPr>
        <p:spPr>
          <a:xfrm>
            <a:off x="78509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D919BA16-6C28-4508-98D6-0B3BAE4CE672}"/>
              </a:ext>
            </a:extLst>
          </p:cNvPr>
          <p:cNvSpPr/>
          <p:nvPr/>
        </p:nvSpPr>
        <p:spPr>
          <a:xfrm>
            <a:off x="8616099" y="2474132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14B0ACB7-E44B-4E03-A616-FCDB144C7F4D}"/>
              </a:ext>
            </a:extLst>
          </p:cNvPr>
          <p:cNvGrpSpPr/>
          <p:nvPr/>
        </p:nvGrpSpPr>
        <p:grpSpPr>
          <a:xfrm>
            <a:off x="6800864" y="2443799"/>
            <a:ext cx="546754" cy="2688254"/>
            <a:chOff x="3525625" y="1780139"/>
            <a:chExt cx="546754" cy="268825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E20F597-65AC-433E-8A0D-ECC132ABBFD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7361CA5-8C54-4680-9345-154EC6B1CCDB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A151F26-5288-4DB0-A12D-97897B1EB70A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BAA3397-F0A0-4E93-898B-6FDDA47D90C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C6BAB74-FDCD-4A65-933C-709E925FB560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52CE641C-129E-43AE-9D3D-49D08AE046B6}"/>
              </a:ext>
            </a:extLst>
          </p:cNvPr>
          <p:cNvGrpSpPr/>
          <p:nvPr/>
        </p:nvGrpSpPr>
        <p:grpSpPr>
          <a:xfrm>
            <a:off x="7850968" y="2443799"/>
            <a:ext cx="546754" cy="2688254"/>
            <a:chOff x="3525625" y="1780139"/>
            <a:chExt cx="546754" cy="26882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C7F3CB1-7A28-421D-96E9-28EC2773EF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2A65B94-BCD8-4551-B884-F93B113754D2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C9E6ED3-4877-47D1-86B3-7C620B82E8D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0C85E91-813C-4EC1-832F-2175D34435D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6DF1AE3-58D6-4326-A3FA-180A90097B1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/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blipFill>
                <a:blip r:embed="rId3"/>
                <a:stretch>
                  <a:fillRect l="-20536" r="-1696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0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/>
              <p:nvPr/>
            </p:nvSpPr>
            <p:spPr>
              <a:xfrm>
                <a:off x="7686088" y="2601797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88" y="2601797"/>
                <a:ext cx="1775181" cy="1536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/>
              <p:nvPr/>
            </p:nvSpPr>
            <p:spPr>
              <a:xfrm>
                <a:off x="8280324" y="1675910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324" y="1675910"/>
                <a:ext cx="72840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5048D372-C316-480B-ABA7-32F808B38FE4}"/>
              </a:ext>
            </a:extLst>
          </p:cNvPr>
          <p:cNvSpPr/>
          <p:nvPr/>
        </p:nvSpPr>
        <p:spPr>
          <a:xfrm rot="18013747">
            <a:off x="6639701" y="5099780"/>
            <a:ext cx="2092773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416354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11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Project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, that has size (C, E) into ANOTHER embedding of smaller size.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two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it-IT" sz="2000" b="0" dirty="0"/>
                  <a:t> have the same size (E, S), with S &lt;&lt; E. </a:t>
                </a:r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b="0" dirty="0"/>
                  <a:t>The idea is to </a:t>
                </a:r>
                <a:r>
                  <a:rPr lang="en-US" sz="2000" b="1" dirty="0"/>
                  <a:t>learn a smaller embedding</a:t>
                </a:r>
                <a:r>
                  <a:rPr lang="en-US" sz="2000" b="0" dirty="0"/>
                  <a:t> where it’s easier to evaluate if a token is influenced by the other tokens</a:t>
                </a:r>
                <a:r>
                  <a:rPr lang="en-US" sz="2000" dirty="0"/>
                  <a:t> in the same context window.</a:t>
                </a:r>
                <a:endParaRPr lang="it-IT" sz="2000" b="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115101"/>
              </a:xfrm>
              <a:prstGeom prst="rect">
                <a:avLst/>
              </a:prstGeom>
              <a:blipFill>
                <a:blip r:embed="rId6"/>
                <a:stretch>
                  <a:fillRect l="-1789" t="-889" r="-2927" b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3930985-792D-4109-8FC4-8C1439D26D7A}"/>
              </a:ext>
            </a:extLst>
          </p:cNvPr>
          <p:cNvSpPr txBox="1"/>
          <p:nvPr/>
        </p:nvSpPr>
        <p:spPr>
          <a:xfrm>
            <a:off x="3168230" y="33224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(E, S)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64FBBD-C7A1-449D-AC63-8B1833537FF6}"/>
              </a:ext>
            </a:extLst>
          </p:cNvPr>
          <p:cNvSpPr txBox="1"/>
          <p:nvPr/>
        </p:nvSpPr>
        <p:spPr>
          <a:xfrm>
            <a:off x="6357815" y="3322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/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blipFill>
                <a:blip r:embed="rId7"/>
                <a:stretch>
                  <a:fillRect t="-15094" r="-1136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/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blipFill>
                <a:blip r:embed="rId8"/>
                <a:stretch>
                  <a:fillRect t="-15094" r="-114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F248940-972A-4BB8-9BA3-21D81FDEC3BE}"/>
              </a:ext>
            </a:extLst>
          </p:cNvPr>
          <p:cNvCxnSpPr>
            <a:cxnSpLocks/>
          </p:cNvCxnSpPr>
          <p:nvPr/>
        </p:nvCxnSpPr>
        <p:spPr>
          <a:xfrm flipH="1">
            <a:off x="2917664" y="3596640"/>
            <a:ext cx="506256" cy="0"/>
          </a:xfrm>
          <a:prstGeom prst="straightConnector1">
            <a:avLst/>
          </a:prstGeom>
          <a:ln w="57150">
            <a:solidFill>
              <a:srgbClr val="AF64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8BB47B8-C8B9-4DD3-A4AD-9AB2C4194967}"/>
              </a:ext>
            </a:extLst>
          </p:cNvPr>
          <p:cNvCxnSpPr>
            <a:cxnSpLocks/>
          </p:cNvCxnSpPr>
          <p:nvPr/>
        </p:nvCxnSpPr>
        <p:spPr>
          <a:xfrm flipH="1" flipV="1">
            <a:off x="6093282" y="3596640"/>
            <a:ext cx="556133" cy="1822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7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003196" y="2594715"/>
            <a:ext cx="2133757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3980636" y="2572548"/>
            <a:ext cx="2117050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365126"/>
            <a:ext cx="37463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two resulting tensors have size (C, S).</a:t>
            </a:r>
          </a:p>
          <a:p>
            <a:endParaRPr lang="it-IT" sz="2000" b="0" dirty="0"/>
          </a:p>
          <a:p>
            <a:r>
              <a:rPr lang="it-IT" sz="2000" b="0" dirty="0"/>
              <a:t>Why </a:t>
            </a:r>
            <a:r>
              <a:rPr lang="it-IT" sz="2000" b="1" dirty="0"/>
              <a:t>two different projections</a:t>
            </a:r>
            <a:r>
              <a:rPr lang="it-IT" sz="2000" b="0" dirty="0"/>
              <a:t> in same-sized space? Because a token could</a:t>
            </a:r>
            <a:r>
              <a:rPr lang="it-IT" sz="2000" dirty="0"/>
              <a:t> be </a:t>
            </a:r>
            <a:r>
              <a:rPr lang="it-IT" sz="2000" b="1" dirty="0"/>
              <a:t>influenced by a lot of other tokens</a:t>
            </a:r>
            <a:r>
              <a:rPr lang="it-IT" sz="2000" dirty="0"/>
              <a:t> (strong query), while </a:t>
            </a:r>
            <a:r>
              <a:rPr lang="it-IT" sz="2000" b="1" dirty="0"/>
              <a:t>influence the others very little</a:t>
            </a:r>
            <a:r>
              <a:rPr lang="it-IT" sz="2000" dirty="0"/>
              <a:t> (weak key). They could influence and be influenced differently.</a:t>
            </a:r>
          </a:p>
          <a:p>
            <a:endParaRPr lang="it-IT" sz="2000" b="0" dirty="0"/>
          </a:p>
          <a:p>
            <a:r>
              <a:rPr lang="it-IT" sz="2000" dirty="0"/>
              <a:t>If Q and K used the same projection, the meaning would be that a token would influence and be influenced by the same other tokens. But a name is strongly influenced by adjectives, and not vice-versa.</a:t>
            </a:r>
            <a:endParaRPr lang="it-IT" sz="20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FBE7C-1830-4EC4-A16A-005979F1696D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S)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9DD537-EE82-4823-AD2F-8D64D7C3CBF3}"/>
              </a:ext>
            </a:extLst>
          </p:cNvPr>
          <p:cNvSpPr txBox="1"/>
          <p:nvPr/>
        </p:nvSpPr>
        <p:spPr>
          <a:xfrm>
            <a:off x="5183710" y="32968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S)</a:t>
            </a:r>
          </a:p>
        </p:txBody>
      </p:sp>
    </p:spTree>
    <p:extLst>
      <p:ext uri="{BB962C8B-B14F-4D97-AF65-F5344CB8AC3E}">
        <p14:creationId xmlns:p14="http://schemas.microsoft.com/office/powerpoint/2010/main" val="3630897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361068" y="2952585"/>
            <a:ext cx="1418013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345414" y="2937324"/>
            <a:ext cx="1387495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Dot product between the two tensors. What is the meaning?</a:t>
                </a:r>
              </a:p>
              <a:p>
                <a:endParaRPr lang="it-IT" sz="2000" b="0" dirty="0"/>
              </a:p>
              <a:p>
                <a:r>
                  <a:rPr lang="it-IT" sz="2000" b="1" dirty="0"/>
                  <a:t>Evaluation of similarity</a:t>
                </a:r>
                <a:r>
                  <a:rPr lang="it-IT" sz="2000" dirty="0"/>
                  <a:t>! High value, high similarity between vectors; low value, low similarity.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Here «similarity» means how likely it is that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F4942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2000" dirty="0"/>
                  <a:t> will influence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AF64E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it-IT" sz="2000" b="0" dirty="0"/>
                  <a:t>.</a:t>
                </a:r>
              </a:p>
              <a:p>
                <a:endParaRPr lang="it-IT" sz="2000" dirty="0"/>
              </a:p>
              <a:p>
                <a:r>
                  <a:rPr lang="it-IT" sz="2000" b="0" dirty="0"/>
                  <a:t>What will</a:t>
                </a:r>
                <a:r>
                  <a:rPr lang="it-IT" sz="2000" dirty="0"/>
                  <a:t> be the size of the tensor resulting from this operation?</a:t>
                </a:r>
                <a:endParaRPr lang="it-IT" sz="2000" b="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6"/>
                <a:stretch>
                  <a:fillRect l="-1789" t="-831" r="-81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3284849" y="1895817"/>
                <a:ext cx="1875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49" y="1895817"/>
                <a:ext cx="187593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728885-9C6B-48DD-8A70-EC55D8047019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S)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5F3F42-B5D0-4FF7-95F3-E6A1AD0C81F2}"/>
              </a:ext>
            </a:extLst>
          </p:cNvPr>
          <p:cNvSpPr txBox="1"/>
          <p:nvPr/>
        </p:nvSpPr>
        <p:spPr>
          <a:xfrm>
            <a:off x="5183710" y="32968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S)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F2C838-1B57-496E-B9D9-B2E9FF2E0268}"/>
              </a:ext>
            </a:extLst>
          </p:cNvPr>
          <p:cNvSpPr txBox="1"/>
          <p:nvPr/>
        </p:nvSpPr>
        <p:spPr>
          <a:xfrm>
            <a:off x="2144853" y="16467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10699F-71EE-474C-9843-6B85E23BAED0}"/>
              </a:ext>
            </a:extLst>
          </p:cNvPr>
          <p:cNvSpPr txBox="1"/>
          <p:nvPr/>
        </p:nvSpPr>
        <p:spPr>
          <a:xfrm>
            <a:off x="4852088" y="159523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(S, C)</a:t>
            </a:r>
          </a:p>
        </p:txBody>
      </p:sp>
    </p:spTree>
    <p:extLst>
      <p:ext uri="{BB962C8B-B14F-4D97-AF65-F5344CB8AC3E}">
        <p14:creationId xmlns:p14="http://schemas.microsoft.com/office/powerpoint/2010/main" val="154450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dot product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096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dot product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strongly influenced by most other tokens</a:t>
                </a:r>
              </a:p>
            </p:txBody>
          </p:sp>
        </mc:Choice>
        <mc:Fallback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very influenced by other tokens in the context window</a:t>
                </a:r>
              </a:p>
            </p:txBody>
          </p:sp>
        </mc:Choice>
        <mc:Fallback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  <a:blipFill>
                <a:blip r:embed="rId4"/>
                <a:stretch>
                  <a:fillRect l="-349" t="-1500" b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402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dot product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a strong influence on other tokens</a:t>
                </a:r>
              </a:p>
            </p:txBody>
          </p:sp>
        </mc:Choice>
        <mc:Fallback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  <a:blipFill>
                <a:blip r:embed="rId3"/>
                <a:stretch>
                  <a:fillRect t="-15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only influences itself</a:t>
                </a:r>
              </a:p>
            </p:txBody>
          </p:sp>
        </mc:Choice>
        <mc:Fallback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8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1095962"/>
            <a:ext cx="3746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result has size (C, C). The meaning is how strongly each token in the context window has influence on each other token.</a:t>
            </a:r>
          </a:p>
          <a:p>
            <a:endParaRPr lang="it-IT" sz="2000" b="0" dirty="0"/>
          </a:p>
          <a:p>
            <a:r>
              <a:rPr lang="it-IT" sz="2000" dirty="0"/>
              <a:t>Now, the numbers here can be all over the place, so there is a normalization and a Softmax to have nice values in (0,1) that also add up to 1, for each column of the resulting matrix.</a:t>
            </a:r>
            <a:endParaRPr lang="it-IT" sz="20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C7456BAB-8D40-4135-8B33-25066C50BC58}"/>
              </a:ext>
            </a:extLst>
          </p:cNvPr>
          <p:cNvSpPr/>
          <p:nvPr/>
        </p:nvSpPr>
        <p:spPr>
          <a:xfrm rot="16200000">
            <a:off x="3344128" y="415086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/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6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 : droite rayée 13">
            <a:extLst>
              <a:ext uri="{FF2B5EF4-FFF2-40B4-BE49-F238E27FC236}">
                <a16:creationId xmlns:a16="http://schemas.microsoft.com/office/drawing/2014/main" id="{596F018D-5F65-41F1-B0C3-B42C987A89E4}"/>
              </a:ext>
            </a:extLst>
          </p:cNvPr>
          <p:cNvSpPr/>
          <p:nvPr/>
        </p:nvSpPr>
        <p:spPr>
          <a:xfrm rot="16200000">
            <a:off x="3344128" y="129831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71F7DA-D88C-40E5-A38A-5EF45AA5C21E}"/>
              </a:ext>
            </a:extLst>
          </p:cNvPr>
          <p:cNvSpPr txBox="1"/>
          <p:nvPr/>
        </p:nvSpPr>
        <p:spPr>
          <a:xfrm>
            <a:off x="4470976" y="117430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D6D5DE-E179-4ED5-9971-BD0A39D2733B}"/>
              </a:ext>
            </a:extLst>
          </p:cNvPr>
          <p:cNvSpPr txBox="1"/>
          <p:nvPr/>
        </p:nvSpPr>
        <p:spPr>
          <a:xfrm>
            <a:off x="4426028" y="3989062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</p:spTree>
    <p:extLst>
      <p:ext uri="{BB962C8B-B14F-4D97-AF65-F5344CB8AC3E}">
        <p14:creationId xmlns:p14="http://schemas.microsoft.com/office/powerpoint/2010/main" val="2564249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We momentarily left the other part alone.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is computed, with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of size (E, E). Since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had size </a:t>
                </a:r>
                <a:br>
                  <a:rPr lang="it-IT" sz="2000" b="0" dirty="0"/>
                </a:br>
                <a:r>
                  <a:rPr lang="it-IT" sz="2000" b="0" dirty="0"/>
                  <a:t>(C, E), we find again that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b="0" dirty="0"/>
                  <a:t> has the same size of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4"/>
                <a:stretch>
                  <a:fillRect l="-1789" t="-1887" r="-276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CEE8DCE9-549E-4014-B97D-6BC1A8C828A0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211A4-8A89-4A99-A998-64D66564189C}"/>
              </a:ext>
            </a:extLst>
          </p:cNvPr>
          <p:cNvSpPr txBox="1"/>
          <p:nvPr/>
        </p:nvSpPr>
        <p:spPr>
          <a:xfrm>
            <a:off x="5579933" y="5100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(E, E)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EC4FD7-F0AF-4662-B722-DCD730B81B12}"/>
              </a:ext>
            </a:extLst>
          </p:cNvPr>
          <p:cNvCxnSpPr>
            <a:cxnSpLocks/>
          </p:cNvCxnSpPr>
          <p:nvPr/>
        </p:nvCxnSpPr>
        <p:spPr>
          <a:xfrm flipH="1" flipV="1">
            <a:off x="5315400" y="5374640"/>
            <a:ext cx="556133" cy="18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0271E3-500A-476A-BBF0-B66CE5789B89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484586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last part is to multiply the results we obtained in the previous matrix multiplication by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dirty="0"/>
                  <a:t>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The meaning is to compute the final displacement for each token in the original tensor of embeddings, that will be later added to the original tensor.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What will be the final shape of the tensor resulting from this operation?</a:t>
                </a:r>
                <a:endParaRPr lang="it-IT" sz="2000" b="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4"/>
                <a:stretch>
                  <a:fillRect l="-1789" t="-831" r="-2764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C43CF4-EADF-4D12-9940-7F0B1E6BDB5D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FD47C6-A2FE-4BED-89FA-558BBC3BA6BC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44075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58607" y="4670595"/>
            <a:ext cx="1857913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computed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dirty="0"/>
                  <a:t> has the same shape of the original tensor, (C, E).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The work of the Attention head is finished!</a:t>
                </a:r>
                <a:endParaRPr lang="it-IT" sz="2000" b="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3"/>
                <a:stretch>
                  <a:fillRect l="-1789" t="-1887" r="-260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959489" y="4670594"/>
            <a:ext cx="1857916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6200000">
            <a:off x="2772191" y="1420472"/>
            <a:ext cx="1486427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020BB1EC-4DD0-4590-833D-7578F0E3657D}"/>
              </a:ext>
            </a:extLst>
          </p:cNvPr>
          <p:cNvSpPr txBox="1"/>
          <p:nvPr/>
        </p:nvSpPr>
        <p:spPr>
          <a:xfrm>
            <a:off x="4483989" y="191474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290464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202606" y="3359549"/>
            <a:ext cx="2399938" cy="2163521"/>
          </a:xfrm>
          <a:prstGeom prst="wedgeRoundRectCallout">
            <a:avLst>
              <a:gd name="adj1" fmla="val 83066"/>
              <a:gd name="adj2" fmla="val -243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told you, I would be a changed tensor. I went through A LOT. But now we are back together, brother! And we will be unstoppable!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243524" y="1750318"/>
            <a:ext cx="2399938" cy="1272339"/>
          </a:xfrm>
          <a:prstGeom prst="wedgeRoundRectCallout">
            <a:avLst>
              <a:gd name="adj1" fmla="val -67383"/>
              <a:gd name="adj2" fmla="val 1195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 my god, </a:t>
            </a:r>
            <a:r>
              <a:rPr lang="en-US" dirty="0" err="1"/>
              <a:t>brotha</a:t>
            </a:r>
            <a:r>
              <a:rPr lang="en-US" dirty="0"/>
              <a:t>! Is that you? You changed a lot while we were apart!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9829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536729" y="4481708"/>
            <a:ext cx="905824" cy="868452"/>
          </a:xfrm>
          <a:prstGeom prst="wedgeRoundRectCallout">
            <a:avLst>
              <a:gd name="adj1" fmla="val 148121"/>
              <a:gd name="adj2" fmla="val -805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Oh, you went through a lot? Did you know that real-world architectures that use transformers have </a:t>
            </a:r>
            <a:r>
              <a:rPr lang="en-US" b="1" dirty="0"/>
              <a:t>96 attention heads</a:t>
            </a:r>
            <a:r>
              <a:rPr lang="en-US" dirty="0"/>
              <a:t> in parallel?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9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21920" y="3914746"/>
            <a:ext cx="2480625" cy="1792768"/>
          </a:xfrm>
          <a:prstGeom prst="wedgeRoundRectCallout">
            <a:avLst>
              <a:gd name="adj1" fmla="val 86468"/>
              <a:gd name="adj2" fmla="val -424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…brother, I swear to Euclid, shut up or I will transpose and then dot product you into oblivion!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Yeah, then they aggregate the displacements with linear modules. Oh, and they have like </a:t>
            </a:r>
            <a:r>
              <a:rPr lang="en-US" b="1" dirty="0"/>
              <a:t>96 stacked Attention modules</a:t>
            </a:r>
            <a:r>
              <a:rPr lang="en-US" dirty="0"/>
              <a:t>, one after the other, and…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048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5886-54FF-43F1-8CB3-9715ABE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BEAC2-A722-41CB-9D52-53B593A33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type of architecture makes it possible to embed complex semantic meaning in vectors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B573B2-B748-4C84-83DC-9288399A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 r="85241" b="82791"/>
          <a:stretch/>
        </p:blipFill>
        <p:spPr>
          <a:xfrm>
            <a:off x="1318589" y="2535130"/>
            <a:ext cx="1774394" cy="5537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9A07F4-F3BF-4BC7-BE7B-0583D05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3" y="2535130"/>
            <a:ext cx="7535114" cy="43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an Attention head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AA813-B4AE-4B5D-83F0-F7051EAA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5912A-FCB3-4981-901E-DB434CB7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does not. The result of Attention is </a:t>
            </a:r>
            <a:r>
              <a:rPr lang="en-US" b="1" dirty="0"/>
              <a:t>permutation invariant</a:t>
            </a:r>
          </a:p>
          <a:p>
            <a:r>
              <a:rPr lang="en-US" dirty="0"/>
              <a:t>However, for sequences, order is important!</a:t>
            </a:r>
          </a:p>
          <a:p>
            <a:r>
              <a:rPr lang="en-US" dirty="0"/>
              <a:t>Several ways of solving the issue</a:t>
            </a:r>
          </a:p>
        </p:txBody>
      </p:sp>
    </p:spTree>
    <p:extLst>
      <p:ext uri="{BB962C8B-B14F-4D97-AF65-F5344CB8AC3E}">
        <p14:creationId xmlns:p14="http://schemas.microsoft.com/office/powerpoint/2010/main" val="1718277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Force a part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to zero (–inf for </a:t>
                </a:r>
                <a:r>
                  <a:rPr lang="en-US" dirty="0" err="1"/>
                  <a:t>Softmax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Prevent “future” tokens in sequence from influencing previous</a:t>
                </a:r>
              </a:p>
              <a:p>
                <a:pPr lvl="1"/>
                <a:r>
                  <a:rPr lang="en-US" dirty="0"/>
                  <a:t>Used in next-token prediction</a:t>
                </a:r>
              </a:p>
            </p:txBody>
          </p:sp>
        </mc:Choice>
        <mc:Fallback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94A776E-60B5-4D93-9290-3ADE131F1DAF}"/>
              </a:ext>
            </a:extLst>
          </p:cNvPr>
          <p:cNvSpPr/>
          <p:nvPr/>
        </p:nvSpPr>
        <p:spPr>
          <a:xfrm>
            <a:off x="5431989" y="4466315"/>
            <a:ext cx="1678929" cy="833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258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923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97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97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97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97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/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</m:sup>
                      </m:sSup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  <p:pic>
        <p:nvPicPr>
          <p:cNvPr id="1331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D71FF090-3336-42F4-B854-CA678EEF0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37713" r="50750" b="12"/>
          <a:stretch/>
        </p:blipFill>
        <p:spPr bwMode="auto">
          <a:xfrm>
            <a:off x="4307840" y="3206526"/>
            <a:ext cx="1788160" cy="32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</Words>
  <Application>Microsoft Office PowerPoint</Application>
  <PresentationFormat>Grand écran</PresentationFormat>
  <Paragraphs>520</Paragraphs>
  <Slides>47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Raleway</vt:lpstr>
      <vt:lpstr>Thème Office</vt:lpstr>
      <vt:lpstr>Attention mechanism</vt:lpstr>
      <vt:lpstr>Outline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head at a glance</vt:lpstr>
      <vt:lpstr>Attention head at a glance</vt:lpstr>
      <vt:lpstr>Attention head at a glance</vt:lpstr>
      <vt:lpstr>Attention head at a glance</vt:lpstr>
      <vt:lpstr>Attention head at a glance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Meaning of the QK^T dot product</vt:lpstr>
      <vt:lpstr>Meaning of the QK^T dot product</vt:lpstr>
      <vt:lpstr>Meaning of the QK^T dot product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It works!</vt:lpstr>
      <vt:lpstr>Attention to positions…?</vt:lpstr>
      <vt:lpstr>Attention to position</vt:lpstr>
      <vt:lpstr>Masking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196</cp:revision>
  <dcterms:created xsi:type="dcterms:W3CDTF">2020-06-05T13:14:31Z</dcterms:created>
  <dcterms:modified xsi:type="dcterms:W3CDTF">2024-04-11T19:28:45Z</dcterms:modified>
</cp:coreProperties>
</file>